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rostokąt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Prostokąt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Prostokąt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Prostokąt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Prostokąt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Prostokąt zaokrąglony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Prostokąt zaokrąglony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Prostokąt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ostokąt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85E39771-E300-41A8-A95A-E1D3F981B7C5}" type="datetimeFigureOut">
              <a:rPr lang="pl-PL" smtClean="0"/>
              <a:pPr/>
              <a:t>2017-03-19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EEFBB43-2E64-4D70-9CA7-AE53AB0296D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39771-E300-41A8-A95A-E1D3F981B7C5}" type="datetimeFigureOut">
              <a:rPr lang="pl-PL" smtClean="0"/>
              <a:pPr/>
              <a:t>2017-03-19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FBB43-2E64-4D70-9CA7-AE53AB0296D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39771-E300-41A8-A95A-E1D3F981B7C5}" type="datetimeFigureOut">
              <a:rPr lang="pl-PL" smtClean="0"/>
              <a:pPr/>
              <a:t>2017-03-19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FBB43-2E64-4D70-9CA7-AE53AB0296D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39771-E300-41A8-A95A-E1D3F981B7C5}" type="datetimeFigureOut">
              <a:rPr lang="pl-PL" smtClean="0"/>
              <a:pPr/>
              <a:t>2017-03-19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FBB43-2E64-4D70-9CA7-AE53AB0296D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39771-E300-41A8-A95A-E1D3F981B7C5}" type="datetimeFigureOut">
              <a:rPr lang="pl-PL" smtClean="0"/>
              <a:pPr/>
              <a:t>2017-03-19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FBB43-2E64-4D70-9CA7-AE53AB0296D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39771-E300-41A8-A95A-E1D3F981B7C5}" type="datetimeFigureOut">
              <a:rPr lang="pl-PL" smtClean="0"/>
              <a:pPr/>
              <a:t>2017-03-19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FBB43-2E64-4D70-9CA7-AE53AB0296D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6" name="Symbol zastępczy daty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5E39771-E300-41A8-A95A-E1D3F981B7C5}" type="datetimeFigureOut">
              <a:rPr lang="pl-PL" smtClean="0"/>
              <a:pPr/>
              <a:t>2017-03-19</a:t>
            </a:fld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EEFBB43-2E64-4D70-9CA7-AE53AB0296D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8" name="Symbol zastępczy stopki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85E39771-E300-41A8-A95A-E1D3F981B7C5}" type="datetimeFigureOut">
              <a:rPr lang="pl-PL" smtClean="0"/>
              <a:pPr/>
              <a:t>2017-03-19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EEFBB43-2E64-4D70-9CA7-AE53AB0296D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39771-E300-41A8-A95A-E1D3F981B7C5}" type="datetimeFigureOut">
              <a:rPr lang="pl-PL" smtClean="0"/>
              <a:pPr/>
              <a:t>2017-03-19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FBB43-2E64-4D70-9CA7-AE53AB0296D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39771-E300-41A8-A95A-E1D3F981B7C5}" type="datetimeFigureOut">
              <a:rPr lang="pl-PL" smtClean="0"/>
              <a:pPr/>
              <a:t>2017-03-19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FBB43-2E64-4D70-9CA7-AE53AB0296D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39771-E300-41A8-A95A-E1D3F981B7C5}" type="datetimeFigureOut">
              <a:rPr lang="pl-PL" smtClean="0"/>
              <a:pPr/>
              <a:t>2017-03-19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FBB43-2E64-4D70-9CA7-AE53AB0296D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rostokąt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Prostokąt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Prostokąt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Prostokąt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Prostokąt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Prostokąt zaokrąglony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Prostokąt zaokrąglony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Prostokąt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Prostokąt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Prostokąt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Prostokąt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Prostokąt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Prostokąt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85E39771-E300-41A8-A95A-E1D3F981B7C5}" type="datetimeFigureOut">
              <a:rPr lang="pl-PL" smtClean="0"/>
              <a:pPr/>
              <a:t>2017-03-19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EEFBB43-2E64-4D70-9CA7-AE53AB0296DF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214554"/>
            <a:ext cx="8458200" cy="1470025"/>
          </a:xfrm>
        </p:spPr>
        <p:txBody>
          <a:bodyPr>
            <a:noAutofit/>
          </a:bodyPr>
          <a:lstStyle/>
          <a:p>
            <a:pPr algn="ctr"/>
            <a:r>
              <a:rPr lang="pl-PL" i="1" dirty="0" smtClean="0">
                <a:solidFill>
                  <a:srgbClr val="FFFF00"/>
                </a:solidFill>
              </a:rPr>
              <a:t>PRZEWODNIK PO NAJWIĘKSZYCH BITWACH I MIEJSCACH ZWIĄZANYCH Z LEGIONAMI POLSKIMI WE WŁOSZECH</a:t>
            </a:r>
            <a:br>
              <a:rPr lang="pl-PL" i="1" dirty="0" smtClean="0">
                <a:solidFill>
                  <a:srgbClr val="FFFF00"/>
                </a:solidFill>
              </a:rPr>
            </a:br>
            <a:r>
              <a:rPr lang="pl-PL" i="1" dirty="0" smtClean="0">
                <a:solidFill>
                  <a:srgbClr val="FFFF00"/>
                </a:solidFill>
              </a:rPr>
              <a:t>1797-1801</a:t>
            </a:r>
            <a:endParaRPr lang="pl-PL" i="1" dirty="0">
              <a:solidFill>
                <a:srgbClr val="FFFF0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71538" y="4000504"/>
            <a:ext cx="7643866" cy="2357454"/>
          </a:xfrm>
        </p:spPr>
        <p:txBody>
          <a:bodyPr/>
          <a:lstStyle/>
          <a:p>
            <a:endParaRPr lang="pl-PL" dirty="0"/>
          </a:p>
        </p:txBody>
      </p:sp>
    </p:spTree>
  </p:cSld>
  <p:clrMapOvr>
    <a:masterClrMapping/>
  </p:clrMapOvr>
  <p:transition advTm="7000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Arial" pitchFamily="34" charset="0"/>
                <a:cs typeface="Arial" pitchFamily="34" charset="0"/>
              </a:rPr>
              <a:t>WALKI LEGII NADDUNAJSKIEJ 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1800" dirty="0" smtClean="0">
                <a:latin typeface="Arial" pitchFamily="34" charset="0"/>
                <a:cs typeface="Arial" pitchFamily="34" charset="0"/>
              </a:rPr>
              <a:t>Legia Naddunajska utworzona w 1799r. Wysławiła się w bitwie pod Bergen </a:t>
            </a:r>
          </a:p>
          <a:p>
            <a:pPr>
              <a:buNone/>
            </a:pPr>
            <a:r>
              <a:rPr lang="pl-PL" sz="1800" dirty="0" smtClean="0">
                <a:latin typeface="Arial" pitchFamily="34" charset="0"/>
                <a:cs typeface="Arial" pitchFamily="34" charset="0"/>
              </a:rPr>
              <a:t>i Offenbach. 12 VII 1800r. 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rała udział w zdobyciu Frankfurtu nad Menem.</a:t>
            </a:r>
          </a:p>
          <a:p>
            <a:pPr>
              <a:buNone/>
            </a:pPr>
            <a:r>
              <a:rPr lang="pl-PL" sz="1800" dirty="0" smtClean="0">
                <a:latin typeface="Arial" pitchFamily="34" charset="0"/>
                <a:cs typeface="Arial" pitchFamily="34" charset="0"/>
              </a:rPr>
              <a:t>Składała się z 4 batalionów piechoty, 4 szwadronów strzelców konnych i </a:t>
            </a:r>
          </a:p>
          <a:p>
            <a:pPr>
              <a:buNone/>
            </a:pPr>
            <a:r>
              <a:rPr lang="pl-PL" sz="1800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ompanii artylerii konnej. Żołnierze nosili polskie mundury i podlegali </a:t>
            </a:r>
          </a:p>
          <a:p>
            <a:pPr>
              <a:buNone/>
            </a:pPr>
            <a:r>
              <a:rPr lang="pl-PL" sz="18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rganizacyjnie Dąbrowskiemu. </a:t>
            </a:r>
            <a:endParaRPr lang="pl-PL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Ilustracj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3786190"/>
            <a:ext cx="1857388" cy="2573407"/>
          </a:xfrm>
          <a:prstGeom prst="rect">
            <a:avLst/>
          </a:prstGeom>
          <a:noFill/>
        </p:spPr>
      </p:pic>
    </p:spTree>
  </p:cSld>
  <p:clrMapOvr>
    <a:masterClrMapping/>
  </p:clrMapOvr>
  <p:transition advTm="1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Arial" pitchFamily="34" charset="0"/>
                <a:cs typeface="Arial" pitchFamily="34" charset="0"/>
              </a:rPr>
              <a:t>BITWA POD HOHENLINDEN 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1800" dirty="0" smtClean="0">
                <a:latin typeface="Arial" pitchFamily="34" charset="0"/>
                <a:cs typeface="Arial" pitchFamily="34" charset="0"/>
              </a:rPr>
              <a:t>3 XII 1800r. 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w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 walkach pod Hohenlinden, Legia Naddunajska pod wodzą </a:t>
            </a:r>
          </a:p>
          <a:p>
            <a:pPr>
              <a:buNone/>
            </a:pPr>
            <a:r>
              <a:rPr lang="pl-PL" sz="1800" dirty="0" smtClean="0">
                <a:latin typeface="Arial" pitchFamily="34" charset="0"/>
                <a:cs typeface="Arial" pitchFamily="34" charset="0"/>
              </a:rPr>
              <a:t>Kniaziewicza rozgramia wojska austriackie. Szczególnym męstwem </a:t>
            </a:r>
          </a:p>
          <a:p>
            <a:pPr>
              <a:buNone/>
            </a:pPr>
            <a:r>
              <a:rPr lang="pl-PL" sz="18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dznaczyła się jazda konna i kawalerzyści </a:t>
            </a:r>
          </a:p>
        </p:txBody>
      </p:sp>
      <p:pic>
        <p:nvPicPr>
          <p:cNvPr id="23554" name="Picture 2" descr="Ilustracj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429000"/>
            <a:ext cx="3500462" cy="2960809"/>
          </a:xfrm>
          <a:prstGeom prst="rect">
            <a:avLst/>
          </a:prstGeom>
          <a:noFill/>
        </p:spPr>
      </p:pic>
    </p:spTree>
  </p:cSld>
  <p:clrMapOvr>
    <a:masterClrMapping/>
  </p:clrMapOvr>
  <p:transition advTm="1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Arial" pitchFamily="34" charset="0"/>
                <a:cs typeface="Arial" pitchFamily="34" charset="0"/>
              </a:rPr>
              <a:t>KONIEC LEGIONÓW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1800" dirty="0" smtClean="0">
                <a:latin typeface="Arial" pitchFamily="34" charset="0"/>
                <a:cs typeface="Arial" pitchFamily="34" charset="0"/>
              </a:rPr>
              <a:t>W XI 1801r. Francja zawarła pokój z Rosją. Oszukani i wykorzystani legioniści </a:t>
            </a:r>
          </a:p>
          <a:p>
            <a:pPr>
              <a:buNone/>
            </a:pPr>
            <a:r>
              <a:rPr lang="pl-PL" sz="1800" dirty="0" smtClean="0">
                <a:latin typeface="Arial" pitchFamily="34" charset="0"/>
                <a:cs typeface="Arial" pitchFamily="34" charset="0"/>
              </a:rPr>
              <a:t>z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ostają wysłani na Haiti (kolonię Francuską) gdzie mają walczyć z tubylcami </a:t>
            </a:r>
          </a:p>
          <a:p>
            <a:pPr>
              <a:buNone/>
            </a:pPr>
            <a:r>
              <a:rPr lang="pl-PL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o powrót do niewolnictwa. Większość z nich stamtąd nie wróciła. </a:t>
            </a:r>
            <a:endParaRPr lang="pl-PL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Picture 2" descr="Znalezione obrazy dla zapytania bitwa o hait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357562"/>
            <a:ext cx="4059257" cy="3257554"/>
          </a:xfrm>
          <a:prstGeom prst="rect">
            <a:avLst/>
          </a:prstGeom>
          <a:noFill/>
        </p:spPr>
      </p:pic>
    </p:spTree>
  </p:cSld>
  <p:clrMapOvr>
    <a:masterClrMapping/>
  </p:clrMapOvr>
  <p:transition advTm="1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Arial" pitchFamily="34" charset="0"/>
                <a:cs typeface="Arial" pitchFamily="34" charset="0"/>
              </a:rPr>
              <a:t>ZAKOŃCZENIE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2214554"/>
            <a:ext cx="8229600" cy="43251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1800" dirty="0" smtClean="0">
                <a:latin typeface="Arial" pitchFamily="34" charset="0"/>
                <a:cs typeface="Arial" pitchFamily="34" charset="0"/>
              </a:rPr>
              <a:t>Legiony Polskie we Włoszech, których celem było wywalczenie niepodległości</a:t>
            </a:r>
          </a:p>
          <a:p>
            <a:pPr>
              <a:buNone/>
            </a:pPr>
            <a:r>
              <a:rPr lang="pl-PL" sz="1800" dirty="0" smtClean="0">
                <a:latin typeface="Arial" pitchFamily="34" charset="0"/>
                <a:cs typeface="Arial" pitchFamily="34" charset="0"/>
              </a:rPr>
              <a:t>Polski zostały wykorzystane i oszukane przez Bonapartego. Ich upadek</a:t>
            </a:r>
          </a:p>
          <a:p>
            <a:pPr>
              <a:buNone/>
            </a:pPr>
            <a:r>
              <a:rPr lang="pl-PL" sz="1800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ył końcem nadziei z nimi związanych. Pozytywne było jednak to, że Legiony </a:t>
            </a:r>
          </a:p>
          <a:p>
            <a:pPr>
              <a:buNone/>
            </a:pPr>
            <a:r>
              <a:rPr lang="pl-PL" sz="1800" dirty="0" smtClean="0">
                <a:latin typeface="Arial" pitchFamily="34" charset="0"/>
                <a:cs typeface="Arial" pitchFamily="34" charset="0"/>
              </a:rPr>
              <a:t>Polskie były szkołą demokratyzmu i patriotyzmu. Stanowiły cząstkę walki </a:t>
            </a:r>
          </a:p>
          <a:p>
            <a:pPr>
              <a:buNone/>
            </a:pPr>
            <a:r>
              <a:rPr lang="pl-PL" sz="1800" dirty="0" smtClean="0">
                <a:latin typeface="Arial" pitchFamily="34" charset="0"/>
                <a:cs typeface="Arial" pitchFamily="34" charset="0"/>
              </a:rPr>
              <a:t>narodowo-wyzwoleńczej naszego narodu.</a:t>
            </a:r>
          </a:p>
        </p:txBody>
      </p:sp>
      <p:pic>
        <p:nvPicPr>
          <p:cNvPr id="25602" name="Picture 2" descr="Znalezione obrazy dla zapytania legiony dąbrowskie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000504"/>
            <a:ext cx="3357586" cy="2469450"/>
          </a:xfrm>
          <a:prstGeom prst="rect">
            <a:avLst/>
          </a:prstGeom>
          <a:noFill/>
        </p:spPr>
      </p:pic>
      <p:pic>
        <p:nvPicPr>
          <p:cNvPr id="25604" name="Picture 4" descr="https://upload.wikimedia.org/wikipedia/commons/thumb/0/01/Banner_of_1st_Polish_Legion_in_Italy.jpg/220px-Banner_of_1st_Polish_Legion_in_Ital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4214818"/>
            <a:ext cx="2643206" cy="2366871"/>
          </a:xfrm>
          <a:prstGeom prst="rect">
            <a:avLst/>
          </a:prstGeom>
          <a:noFill/>
        </p:spPr>
      </p:pic>
    </p:spTree>
  </p:cSld>
  <p:clrMapOvr>
    <a:masterClrMapping/>
  </p:clrMapOvr>
  <p:transition advTm="19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ŹRÓDŁA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l-PL" sz="1800" dirty="0" smtClean="0">
                <a:latin typeface="Arial" pitchFamily="34" charset="0"/>
                <a:cs typeface="Arial" pitchFamily="34" charset="0"/>
              </a:rPr>
              <a:t>JERZY SKOWRONEK-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„LEGIONY POLSKIE WE WŁOSZECH</a:t>
            </a:r>
            <a:r>
              <a:rPr lang="pl-PL" sz="1800" dirty="0" smtClean="0"/>
              <a:t>”</a:t>
            </a:r>
          </a:p>
          <a:p>
            <a:pPr algn="ctr">
              <a:buNone/>
            </a:pPr>
            <a:r>
              <a:rPr lang="pl-PL" sz="1800" dirty="0" smtClean="0">
                <a:latin typeface="Arial" pitchFamily="34" charset="0"/>
                <a:cs typeface="Arial" pitchFamily="34" charset="0"/>
              </a:rPr>
              <a:t>GOGLE GRAFIKA </a:t>
            </a:r>
          </a:p>
          <a:p>
            <a:pPr algn="ctr">
              <a:buNone/>
            </a:pPr>
            <a:r>
              <a:rPr lang="pl-PL" sz="1800" dirty="0" smtClean="0">
                <a:latin typeface="Arial" pitchFamily="34" charset="0"/>
                <a:cs typeface="Arial" pitchFamily="34" charset="0"/>
              </a:rPr>
              <a:t>https://pl.wikipedia.org/wiki/Legiony_Polskie_we_Włoszech</a:t>
            </a:r>
            <a:endParaRPr lang="pl-PL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10000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AUTOR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l-PL" sz="4000" u="sng" dirty="0" smtClean="0">
                <a:latin typeface="Arial" pitchFamily="34" charset="0"/>
                <a:cs typeface="Arial" pitchFamily="34" charset="0"/>
              </a:rPr>
              <a:t>BARTOSZ DĄBROWSKI  VIA</a:t>
            </a:r>
          </a:p>
          <a:p>
            <a:pPr algn="ctr">
              <a:buNone/>
            </a:pPr>
            <a:r>
              <a:rPr lang="pl-PL" sz="4000" dirty="0" smtClean="0"/>
              <a:t>Szkoła Podstawowa nr 18 im. ks. J. Twardowskiego z Oddziałami </a:t>
            </a:r>
            <a:r>
              <a:rPr lang="pl-PL" sz="4000" dirty="0" smtClean="0"/>
              <a:t>Integracyjnym w </a:t>
            </a:r>
            <a:r>
              <a:rPr lang="pl-PL" sz="4000" dirty="0" smtClean="0"/>
              <a:t>P</a:t>
            </a:r>
            <a:r>
              <a:rPr lang="pl-PL" sz="4000" dirty="0" smtClean="0"/>
              <a:t>szczynie </a:t>
            </a:r>
            <a:endParaRPr lang="pl-PL" sz="4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1000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1071546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pl-PL" dirty="0" smtClean="0">
                <a:latin typeface="Arial" pitchFamily="34" charset="0"/>
                <a:cs typeface="Arial" pitchFamily="34" charset="0"/>
              </a:rPr>
              <a:t>TRUDNE POCZĄTKI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1800" dirty="0" smtClean="0">
                <a:latin typeface="Arial" pitchFamily="34" charset="0"/>
                <a:cs typeface="Arial" pitchFamily="34" charset="0"/>
              </a:rPr>
              <a:t>W 1796r. Jan Henryk Dąbrowski rozpoczął zabiegi o utworzenie polskich </a:t>
            </a:r>
          </a:p>
          <a:p>
            <a:pPr>
              <a:buNone/>
            </a:pPr>
            <a:r>
              <a:rPr lang="pl-PL" sz="1800" dirty="0" smtClean="0">
                <a:latin typeface="Arial" pitchFamily="34" charset="0"/>
                <a:cs typeface="Arial" pitchFamily="34" charset="0"/>
              </a:rPr>
              <a:t>formacji. 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9 I 1797r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. została zawarta w Mediolanie </a:t>
            </a:r>
            <a:r>
              <a:rPr lang="pl-PL" sz="1800" dirty="0" smtClean="0"/>
              <a:t>„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Ugoda</a:t>
            </a:r>
            <a:r>
              <a:rPr lang="pl-PL" sz="1800" dirty="0" smtClean="0"/>
              <a:t> 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między  </a:t>
            </a:r>
          </a:p>
          <a:p>
            <a:pPr>
              <a:buNone/>
            </a:pPr>
            <a:r>
              <a:rPr lang="pl-PL" sz="1800" dirty="0" smtClean="0">
                <a:latin typeface="Arial" pitchFamily="34" charset="0"/>
                <a:cs typeface="Arial" pitchFamily="34" charset="0"/>
              </a:rPr>
              <a:t>Administracją Generalną Lombardii a generałem Henrykiem Dąbrowskim</a:t>
            </a:r>
            <a:endParaRPr lang="pl-PL" sz="1800" dirty="0" smtClean="0"/>
          </a:p>
          <a:p>
            <a:pPr>
              <a:buNone/>
            </a:pPr>
            <a:r>
              <a:rPr lang="pl-PL" sz="1800" dirty="0" smtClean="0">
                <a:latin typeface="Arial" pitchFamily="34" charset="0"/>
                <a:cs typeface="Arial" pitchFamily="34" charset="0"/>
              </a:rPr>
              <a:t>o utworzeniu Legionów Polskich, poparta przez Naczelnego Wodza armii </a:t>
            </a:r>
          </a:p>
          <a:p>
            <a:pPr>
              <a:buNone/>
            </a:pPr>
            <a:r>
              <a:rPr lang="pl-PL" sz="1800" dirty="0" smtClean="0">
                <a:latin typeface="Arial" pitchFamily="34" charset="0"/>
                <a:cs typeface="Arial" pitchFamily="34" charset="0"/>
              </a:rPr>
              <a:t>włoskiej Bonapartego </a:t>
            </a:r>
            <a:r>
              <a:rPr lang="pl-PL" sz="1800" dirty="0" smtClean="0"/>
              <a:t>”.</a:t>
            </a:r>
            <a:endParaRPr lang="pl-PL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Podobny obra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929066"/>
            <a:ext cx="3312094" cy="2209788"/>
          </a:xfrm>
          <a:prstGeom prst="rect">
            <a:avLst/>
          </a:prstGeom>
          <a:noFill/>
        </p:spPr>
      </p:pic>
      <p:pic>
        <p:nvPicPr>
          <p:cNvPr id="2052" name="Picture 4" descr="Znalezione obrazy dla zapytania dąbrowsk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4071942"/>
            <a:ext cx="2103551" cy="2643206"/>
          </a:xfrm>
          <a:prstGeom prst="rect">
            <a:avLst/>
          </a:prstGeom>
          <a:noFill/>
        </p:spPr>
      </p:pic>
    </p:spTree>
  </p:cSld>
  <p:clrMapOvr>
    <a:masterClrMapping/>
  </p:clrMapOvr>
  <p:transition advTm="17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Arial" pitchFamily="34" charset="0"/>
                <a:cs typeface="Arial" pitchFamily="34" charset="0"/>
              </a:rPr>
              <a:t>ORGANIZACJA LEGIONÓW 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1800" dirty="0" smtClean="0">
                <a:latin typeface="Arial" pitchFamily="34" charset="0"/>
                <a:cs typeface="Arial" pitchFamily="34" charset="0"/>
              </a:rPr>
              <a:t>Legiony liczył ok. 7tys. żołnierzy polskich. Utworzono dwie legie po trzy</a:t>
            </a:r>
          </a:p>
          <a:p>
            <a:pPr>
              <a:buNone/>
            </a:pPr>
            <a:r>
              <a:rPr lang="pl-PL" sz="1800" dirty="0" smtClean="0">
                <a:latin typeface="Arial" pitchFamily="34" charset="0"/>
                <a:cs typeface="Arial" pitchFamily="34" charset="0"/>
              </a:rPr>
              <a:t>bataliony, umundurowanie legionistów zbliżone do polskiego z trójkolorowymi </a:t>
            </a:r>
          </a:p>
          <a:p>
            <a:pPr>
              <a:buNone/>
            </a:pPr>
            <a:r>
              <a:rPr lang="pl-PL" sz="1800" dirty="0" smtClean="0">
                <a:latin typeface="Arial" pitchFamily="34" charset="0"/>
                <a:cs typeface="Arial" pitchFamily="34" charset="0"/>
              </a:rPr>
              <a:t>kokardami a na szlifach widniał napis </a:t>
            </a:r>
            <a:r>
              <a:rPr lang="pl-PL" sz="1800" dirty="0" smtClean="0"/>
              <a:t>„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Ludzie wolni są braćmi </a:t>
            </a:r>
            <a:r>
              <a:rPr lang="pl-PL" sz="1800" dirty="0" smtClean="0"/>
              <a:t>”. 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Formacje </a:t>
            </a:r>
          </a:p>
          <a:p>
            <a:pPr>
              <a:buNone/>
            </a:pPr>
            <a:r>
              <a:rPr lang="pl-PL" sz="1800" dirty="0" smtClean="0">
                <a:latin typeface="Arial" pitchFamily="34" charset="0"/>
                <a:cs typeface="Arial" pitchFamily="34" charset="0"/>
              </a:rPr>
              <a:t>legionowe organizowały się na zapleczu armii francuskiej w Mantui, Brescii,</a:t>
            </a:r>
          </a:p>
          <a:p>
            <a:pPr>
              <a:buNone/>
            </a:pPr>
            <a:r>
              <a:rPr lang="pl-PL" sz="1800" dirty="0" smtClean="0">
                <a:latin typeface="Arial" pitchFamily="34" charset="0"/>
                <a:cs typeface="Arial" pitchFamily="34" charset="0"/>
              </a:rPr>
              <a:t>Weronie.</a:t>
            </a:r>
            <a:endParaRPr lang="pl-PL" sz="1800" dirty="0" smtClean="0"/>
          </a:p>
        </p:txBody>
      </p:sp>
      <p:pic>
        <p:nvPicPr>
          <p:cNvPr id="1028" name="Picture 4" descr="Znalezione obrazy dla zapytania strój legionów polskich we włosze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3714752"/>
            <a:ext cx="2176447" cy="2857480"/>
          </a:xfrm>
          <a:prstGeom prst="rect">
            <a:avLst/>
          </a:prstGeom>
          <a:noFill/>
        </p:spPr>
      </p:pic>
    </p:spTree>
  </p:cSld>
  <p:clrMapOvr>
    <a:masterClrMapping/>
  </p:clrMapOvr>
  <p:transition advTm="17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Arial" pitchFamily="34" charset="0"/>
                <a:cs typeface="Arial" pitchFamily="34" charset="0"/>
              </a:rPr>
              <a:t>BITWY LEGIONÓW POLSKICH 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l-PL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 descr="Znalezione obrazy dla zapytania BITWY LEGIONÓW POLSKICH WE WŁOSZECH MAP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285992"/>
            <a:ext cx="8215370" cy="4286280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>
                <a:latin typeface="Arial" pitchFamily="34" charset="0"/>
                <a:cs typeface="Arial" pitchFamily="34" charset="0"/>
              </a:rPr>
              <a:t>WYPRAWA PRZECIW PAŃSTWU PAPIESKIEMU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1800" dirty="0" smtClean="0">
                <a:latin typeface="Arial" pitchFamily="34" charset="0"/>
                <a:cs typeface="Arial" pitchFamily="34" charset="0"/>
              </a:rPr>
              <a:t>W 1797r. Dąbrowski otrzymuje dowództwo 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polsko-włoskiej 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dywizji, która rusza </a:t>
            </a:r>
          </a:p>
          <a:p>
            <a:pPr>
              <a:buNone/>
            </a:pPr>
            <a:r>
              <a:rPr lang="pl-PL" sz="1800" dirty="0" smtClean="0">
                <a:latin typeface="Arial" pitchFamily="34" charset="0"/>
                <a:cs typeface="Arial" pitchFamily="34" charset="0"/>
              </a:rPr>
              <a:t>przeciw państwu papieskiemu. 7 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XII zdobywa 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San Leo twierdzę leżącą </a:t>
            </a:r>
          </a:p>
          <a:p>
            <a:pPr>
              <a:buNone/>
            </a:pPr>
            <a:r>
              <a:rPr lang="pl-PL" sz="1800" dirty="0" smtClean="0">
                <a:latin typeface="Arial" pitchFamily="34" charset="0"/>
                <a:cs typeface="Arial" pitchFamily="34" charset="0"/>
              </a:rPr>
              <a:t>naprzeciw San Marino i toruje sobie drogę do Pesaro, Fano i Urbino oraz </a:t>
            </a:r>
          </a:p>
          <a:p>
            <a:pPr>
              <a:buNone/>
            </a:pPr>
            <a:r>
              <a:rPr lang="pl-PL" sz="1800" dirty="0" smtClean="0">
                <a:latin typeface="Arial" pitchFamily="34" charset="0"/>
                <a:cs typeface="Arial" pitchFamily="34" charset="0"/>
              </a:rPr>
              <a:t>przejście górskie do Rzymu. 3 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V 1798r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. Dąbrowski na czele pierwszego</a:t>
            </a:r>
          </a:p>
          <a:p>
            <a:pPr>
              <a:buNone/>
            </a:pPr>
            <a:r>
              <a:rPr lang="pl-PL" sz="1800" dirty="0" smtClean="0">
                <a:latin typeface="Arial" pitchFamily="34" charset="0"/>
                <a:cs typeface="Arial" pitchFamily="34" charset="0"/>
              </a:rPr>
              <a:t>legionu uroczyście wkracza do Rzymu.</a:t>
            </a:r>
            <a:endParaRPr lang="pl-PL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0" name="Picture 2" descr="Znalezione obrazy dla zapytania legiony polskie w rzym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3643314"/>
            <a:ext cx="2499055" cy="3071810"/>
          </a:xfrm>
          <a:prstGeom prst="rect">
            <a:avLst/>
          </a:prstGeom>
          <a:noFill/>
        </p:spPr>
      </p:pic>
    </p:spTree>
  </p:cSld>
  <p:clrMapOvr>
    <a:masterClrMapping/>
  </p:clrMapOvr>
  <p:transition advTm="18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Arial" pitchFamily="34" charset="0"/>
                <a:cs typeface="Arial" pitchFamily="34" charset="0"/>
              </a:rPr>
              <a:t>WALKA O NEAPOL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1800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XII 1798 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roku pod </a:t>
            </a:r>
            <a:r>
              <a:rPr lang="pl-PL" sz="1800" dirty="0" err="1" smtClean="0">
                <a:latin typeface="Arial" pitchFamily="34" charset="0"/>
                <a:cs typeface="Arial" pitchFamily="34" charset="0"/>
              </a:rPr>
              <a:t>Magliano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 gen. Kniaziewicz zaatakował armię </a:t>
            </a:r>
          </a:p>
          <a:p>
            <a:pPr>
              <a:buNone/>
            </a:pPr>
            <a:r>
              <a:rPr lang="pl-PL" sz="1800" dirty="0" smtClean="0">
                <a:latin typeface="Arial" pitchFamily="34" charset="0"/>
                <a:cs typeface="Arial" pitchFamily="34" charset="0"/>
              </a:rPr>
              <a:t>neapolitańską i złamał natarcie w bitwie pod </a:t>
            </a:r>
            <a:r>
              <a:rPr lang="pl-PL" sz="1800" dirty="0" err="1" smtClean="0">
                <a:latin typeface="Arial" pitchFamily="34" charset="0"/>
                <a:cs typeface="Arial" pitchFamily="34" charset="0"/>
              </a:rPr>
              <a:t>Civita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1800" dirty="0" err="1" smtClean="0">
                <a:latin typeface="Arial" pitchFamily="34" charset="0"/>
                <a:cs typeface="Arial" pitchFamily="34" charset="0"/>
              </a:rPr>
              <a:t>Castellana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. Zdobyto </a:t>
            </a:r>
          </a:p>
          <a:p>
            <a:pPr>
              <a:buNone/>
            </a:pPr>
            <a:r>
              <a:rPr lang="pl-PL" sz="1800" dirty="0" smtClean="0">
                <a:latin typeface="Arial" pitchFamily="34" charset="0"/>
                <a:cs typeface="Arial" pitchFamily="34" charset="0"/>
              </a:rPr>
              <a:t>również twierdzę górską </a:t>
            </a:r>
            <a:r>
              <a:rPr lang="pl-PL" sz="1800" dirty="0" err="1" smtClean="0">
                <a:latin typeface="Arial" pitchFamily="34" charset="0"/>
                <a:cs typeface="Arial" pitchFamily="34" charset="0"/>
              </a:rPr>
              <a:t>Calvi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 i brawurowo sforsowano wąwozy w okolicy </a:t>
            </a:r>
          </a:p>
          <a:p>
            <a:pPr>
              <a:buNone/>
            </a:pPr>
            <a:r>
              <a:rPr lang="pl-PL" sz="1800" dirty="0" err="1" smtClean="0">
                <a:latin typeface="Arial" pitchFamily="34" charset="0"/>
                <a:cs typeface="Arial" pitchFamily="34" charset="0"/>
              </a:rPr>
              <a:t>Terracina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 oraz rozpoczęli marsz na </a:t>
            </a:r>
            <a:r>
              <a:rPr lang="pl-PL" sz="1800" dirty="0" err="1" smtClean="0">
                <a:latin typeface="Arial" pitchFamily="34" charset="0"/>
                <a:cs typeface="Arial" pitchFamily="34" charset="0"/>
              </a:rPr>
              <a:t>Gaetę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. 25 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I 1799r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. wejście </a:t>
            </a:r>
          </a:p>
          <a:p>
            <a:pPr>
              <a:buNone/>
            </a:pPr>
            <a:r>
              <a:rPr lang="pl-PL" sz="1800" dirty="0" smtClean="0">
                <a:latin typeface="Arial" pitchFamily="34" charset="0"/>
                <a:cs typeface="Arial" pitchFamily="34" charset="0"/>
              </a:rPr>
              <a:t>Francuzów i Polaków do Neapolu.</a:t>
            </a:r>
            <a:endParaRPr lang="pl-PL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4" name="Picture 2" descr="Znalezione obrazy dla zapytania neapol 179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929066"/>
            <a:ext cx="4324856" cy="2666995"/>
          </a:xfrm>
          <a:prstGeom prst="rect">
            <a:avLst/>
          </a:prstGeom>
          <a:noFill/>
        </p:spPr>
      </p:pic>
    </p:spTree>
  </p:cSld>
  <p:clrMapOvr>
    <a:masterClrMapping/>
  </p:clrMapOvr>
  <p:transition advTm="19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Arial" pitchFamily="34" charset="0"/>
                <a:cs typeface="Arial" pitchFamily="34" charset="0"/>
              </a:rPr>
              <a:t>BITWA POD LEGNANO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1800" dirty="0" smtClean="0">
                <a:latin typeface="Arial" pitchFamily="34" charset="0"/>
                <a:cs typeface="Arial" pitchFamily="34" charset="0"/>
              </a:rPr>
              <a:t>26 III do 5 IV 1799r- krwawe walki przeciwko Austrii nad Adygą na polach</a:t>
            </a:r>
          </a:p>
          <a:p>
            <a:pPr>
              <a:buNone/>
            </a:pPr>
            <a:r>
              <a:rPr lang="pl-PL" sz="1800" dirty="0" smtClean="0">
                <a:latin typeface="Arial" pitchFamily="34" charset="0"/>
                <a:cs typeface="Arial" pitchFamily="34" charset="0"/>
              </a:rPr>
              <a:t>Werony i </a:t>
            </a:r>
            <a:r>
              <a:rPr lang="pl-PL" sz="1800" dirty="0" err="1" smtClean="0">
                <a:latin typeface="Arial" pitchFamily="34" charset="0"/>
                <a:cs typeface="Arial" pitchFamily="34" charset="0"/>
              </a:rPr>
              <a:t>Legnano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. Uczestniczył w nich drugi legion, który stracił wówczas </a:t>
            </a:r>
          </a:p>
          <a:p>
            <a:pPr>
              <a:buNone/>
            </a:pPr>
            <a:r>
              <a:rPr lang="pl-PL" sz="1800" dirty="0" smtClean="0">
                <a:latin typeface="Arial" pitchFamily="34" charset="0"/>
                <a:cs typeface="Arial" pitchFamily="34" charset="0"/>
              </a:rPr>
              <a:t>1800 ludzi i dowódcę gen. Rymkiewicza. Szczątki legionu wcielono w skład </a:t>
            </a:r>
          </a:p>
          <a:p>
            <a:pPr>
              <a:buNone/>
            </a:pPr>
            <a:r>
              <a:rPr lang="pl-PL" sz="1800" dirty="0" smtClean="0">
                <a:latin typeface="Arial" pitchFamily="34" charset="0"/>
                <a:cs typeface="Arial" pitchFamily="34" charset="0"/>
              </a:rPr>
              <a:t>załogi twierdzy </a:t>
            </a:r>
            <a:r>
              <a:rPr lang="pl-PL" sz="1800" dirty="0" err="1" smtClean="0">
                <a:latin typeface="Arial" pitchFamily="34" charset="0"/>
                <a:cs typeface="Arial" pitchFamily="34" charset="0"/>
              </a:rPr>
              <a:t>Mantini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. Legioniści brawurowo walczyli o utrzymanie twierdzy.</a:t>
            </a:r>
          </a:p>
          <a:p>
            <a:pPr>
              <a:buNone/>
            </a:pPr>
            <a:r>
              <a:rPr lang="pl-PL" sz="1800" dirty="0" smtClean="0">
                <a:latin typeface="Arial" pitchFamily="34" charset="0"/>
                <a:cs typeface="Arial" pitchFamily="34" charset="0"/>
              </a:rPr>
              <a:t>Żołnierze polscy wzięci do niewoli zostają zdradzeni przez francuzów. Tak </a:t>
            </a:r>
          </a:p>
          <a:p>
            <a:pPr>
              <a:buNone/>
            </a:pPr>
            <a:r>
              <a:rPr lang="pl-PL" sz="1800" dirty="0" smtClean="0">
                <a:latin typeface="Arial" pitchFamily="34" charset="0"/>
                <a:cs typeface="Arial" pitchFamily="34" charset="0"/>
              </a:rPr>
              <a:t>przestaje istnieć drugi legion polski. </a:t>
            </a:r>
            <a:endParaRPr lang="pl-PL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Znalezione obrazy dla zapytania twierdza mantu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4214818"/>
            <a:ext cx="2928958" cy="2541889"/>
          </a:xfrm>
          <a:prstGeom prst="rect">
            <a:avLst/>
          </a:prstGeom>
          <a:noFill/>
        </p:spPr>
      </p:pic>
    </p:spTree>
  </p:cSld>
  <p:clrMapOvr>
    <a:masterClrMapping/>
  </p:clrMapOvr>
  <p:transition advTm="2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Arial" pitchFamily="34" charset="0"/>
                <a:cs typeface="Arial" pitchFamily="34" charset="0"/>
              </a:rPr>
              <a:t>BITWA NAD TREBBIĄ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1800" dirty="0" smtClean="0">
                <a:latin typeface="Arial" pitchFamily="34" charset="0"/>
                <a:cs typeface="Arial" pitchFamily="34" charset="0"/>
              </a:rPr>
              <a:t>17-19 VI 1799 bitwa nad rzeką </a:t>
            </a:r>
            <a:r>
              <a:rPr lang="pl-PL" sz="1800" dirty="0" err="1" smtClean="0">
                <a:latin typeface="Arial" pitchFamily="34" charset="0"/>
                <a:cs typeface="Arial" pitchFamily="34" charset="0"/>
              </a:rPr>
              <a:t>Trebbią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 w pobliżu Piacenzy. Dywizja gen.</a:t>
            </a:r>
          </a:p>
          <a:p>
            <a:pPr>
              <a:buNone/>
            </a:pPr>
            <a:r>
              <a:rPr lang="pl-PL" sz="1800" dirty="0" smtClean="0">
                <a:latin typeface="Arial" pitchFamily="34" charset="0"/>
                <a:cs typeface="Arial" pitchFamily="34" charset="0"/>
              </a:rPr>
              <a:t>Dąbrowskiego odpiera ataki sił nieprzyjaciela, którą dowodzi feldmarszałek</a:t>
            </a:r>
          </a:p>
          <a:p>
            <a:pPr>
              <a:buNone/>
            </a:pPr>
            <a:r>
              <a:rPr lang="pl-PL" sz="1800" dirty="0" smtClean="0">
                <a:latin typeface="Arial" pitchFamily="34" charset="0"/>
                <a:cs typeface="Arial" pitchFamily="34" charset="0"/>
              </a:rPr>
              <a:t>Aleksander Suworow – najlepszy dowódca rosyjski. Na skutek odwrotu armii </a:t>
            </a:r>
          </a:p>
          <a:p>
            <a:pPr>
              <a:buNone/>
            </a:pPr>
            <a:r>
              <a:rPr lang="pl-PL" sz="1800" dirty="0" smtClean="0">
                <a:latin typeface="Arial" pitchFamily="34" charset="0"/>
                <a:cs typeface="Arial" pitchFamily="34" charset="0"/>
              </a:rPr>
              <a:t>francuskiej, legion pierwszy zostaje osaczony przez nieprzyjaciół. Sytuacja </a:t>
            </a:r>
          </a:p>
          <a:p>
            <a:pPr>
              <a:buNone/>
            </a:pPr>
            <a:r>
              <a:rPr lang="pl-PL" sz="1800" dirty="0" smtClean="0">
                <a:latin typeface="Arial" pitchFamily="34" charset="0"/>
                <a:cs typeface="Arial" pitchFamily="34" charset="0"/>
              </a:rPr>
              <a:t>żołnierzy jest tragiczna. Mimo to, legion bierze udział w walce pod </a:t>
            </a:r>
            <a:r>
              <a:rPr lang="pl-PL" sz="1800" dirty="0" err="1" smtClean="0">
                <a:latin typeface="Arial" pitchFamily="34" charset="0"/>
                <a:cs typeface="Arial" pitchFamily="34" charset="0"/>
              </a:rPr>
              <a:t>Novi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pl-PL" sz="1800" dirty="0" smtClean="0">
                <a:latin typeface="Arial" pitchFamily="34" charset="0"/>
                <a:cs typeface="Arial" pitchFamily="34" charset="0"/>
              </a:rPr>
              <a:t>15 VIII 1799r. Jesienią szczątki Legionów Polskich zostają zepchnięte w </a:t>
            </a:r>
          </a:p>
          <a:p>
            <a:pPr>
              <a:buNone/>
            </a:pPr>
            <a:r>
              <a:rPr lang="pl-PL" sz="1800" dirty="0" smtClean="0">
                <a:latin typeface="Arial" pitchFamily="34" charset="0"/>
                <a:cs typeface="Arial" pitchFamily="34" charset="0"/>
              </a:rPr>
              <a:t>okolice Nicei i Genui. </a:t>
            </a:r>
            <a:endParaRPr lang="pl-PL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 descr="Znalezione obrazy dla zapytania bitwa nad trebi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4214818"/>
            <a:ext cx="3214710" cy="2516462"/>
          </a:xfrm>
          <a:prstGeom prst="rect">
            <a:avLst/>
          </a:prstGeom>
          <a:noFill/>
        </p:spPr>
      </p:pic>
    </p:spTree>
  </p:cSld>
  <p:clrMapOvr>
    <a:masterClrMapping/>
  </p:clrMapOvr>
  <p:transition advTm="2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 smtClean="0">
                <a:latin typeface="Arial" pitchFamily="34" charset="0"/>
                <a:cs typeface="Arial" pitchFamily="34" charset="0"/>
              </a:rPr>
              <a:t>WALKI POD MARENGO 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1800" dirty="0" smtClean="0">
                <a:latin typeface="Arial" pitchFamily="34" charset="0"/>
                <a:cs typeface="Arial" pitchFamily="34" charset="0"/>
              </a:rPr>
              <a:t>12 VI 1800r. Bitwa pod Marengo. W tej zwycięskiej bitwie dla Bonapartego </a:t>
            </a:r>
          </a:p>
          <a:p>
            <a:pPr>
              <a:buNone/>
            </a:pPr>
            <a:r>
              <a:rPr lang="pl-PL" sz="1800" dirty="0" smtClean="0">
                <a:latin typeface="Arial" pitchFamily="34" charset="0"/>
                <a:cs typeface="Arial" pitchFamily="34" charset="0"/>
              </a:rPr>
              <a:t>walczyło kilku polskich oficerów i jedna kompania polaków. Do legionów </a:t>
            </a:r>
          </a:p>
          <a:p>
            <a:pPr>
              <a:buNone/>
            </a:pPr>
            <a:r>
              <a:rPr lang="pl-PL" sz="1800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owrócili 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z niewoli austriackiej polscy oficerowie pojmani pod Mantui. </a:t>
            </a:r>
            <a:endParaRPr lang="pl-PL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ilustracj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500438"/>
            <a:ext cx="3357586" cy="2490211"/>
          </a:xfrm>
          <a:prstGeom prst="rect">
            <a:avLst/>
          </a:prstGeom>
          <a:noFill/>
        </p:spPr>
      </p:pic>
    </p:spTree>
  </p:cSld>
  <p:clrMapOvr>
    <a:masterClrMapping/>
  </p:clrMapOvr>
  <p:transition advTm="16000"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elkomiejski">
  <a:themeElements>
    <a:clrScheme name="Wielkomiejski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Wielkomiejski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ielkomiejski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340</TotalTime>
  <Words>620</Words>
  <Application>Microsoft Office PowerPoint</Application>
  <PresentationFormat>Pokaz na ekranie (4:3)</PresentationFormat>
  <Paragraphs>72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Wielkomiejski</vt:lpstr>
      <vt:lpstr>PRZEWODNIK PO NAJWIĘKSZYCH BITWACH I MIEJSCACH ZWIĄZANYCH Z LEGIONAMI POLSKIMI WE WŁOSZECH 1797-1801</vt:lpstr>
      <vt:lpstr>TRUDNE POCZĄTKI</vt:lpstr>
      <vt:lpstr>ORGANIZACJA LEGIONÓW </vt:lpstr>
      <vt:lpstr>BITWY LEGIONÓW POLSKICH </vt:lpstr>
      <vt:lpstr>WYPRAWA PRZECIW PAŃSTWU PAPIESKIEMU</vt:lpstr>
      <vt:lpstr>WALKA O NEAPOL</vt:lpstr>
      <vt:lpstr>BITWA POD LEGNANO</vt:lpstr>
      <vt:lpstr>BITWA NAD TREBBIĄ</vt:lpstr>
      <vt:lpstr>WALKI POD MARENGO </vt:lpstr>
      <vt:lpstr>WALKI LEGII NADDUNAJSKIEJ </vt:lpstr>
      <vt:lpstr>BITWA POD HOHENLINDEN </vt:lpstr>
      <vt:lpstr>KONIEC LEGIONÓW</vt:lpstr>
      <vt:lpstr>ZAKOŃCZENIE</vt:lpstr>
      <vt:lpstr>ŹRÓDŁA</vt:lpstr>
      <vt:lpstr>AUTOR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PRZEWODNIK PO NAJWIĘKSZYCH BITWACH I MIEJSCACH ZWIĄZANYCH Z LEGIONAMI POLSKIMI WE WŁOSZECH 1797-1801</dc:title>
  <dc:creator>Ania</dc:creator>
  <cp:lastModifiedBy>Ania</cp:lastModifiedBy>
  <cp:revision>45</cp:revision>
  <dcterms:created xsi:type="dcterms:W3CDTF">2017-03-19T11:01:21Z</dcterms:created>
  <dcterms:modified xsi:type="dcterms:W3CDTF">2017-03-19T19:31:05Z</dcterms:modified>
</cp:coreProperties>
</file>