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70" r:id="rId5"/>
    <p:sldId id="260" r:id="rId6"/>
    <p:sldId id="271" r:id="rId7"/>
    <p:sldId id="261" r:id="rId8"/>
    <p:sldId id="262" r:id="rId9"/>
    <p:sldId id="263" r:id="rId10"/>
    <p:sldId id="264" r:id="rId11"/>
    <p:sldId id="272" r:id="rId12"/>
    <p:sldId id="265" r:id="rId13"/>
    <p:sldId id="273" r:id="rId14"/>
    <p:sldId id="274" r:id="rId15"/>
    <p:sldId id="275" r:id="rId16"/>
    <p:sldId id="276" r:id="rId17"/>
    <p:sldId id="266" r:id="rId18"/>
    <p:sldId id="267" r:id="rId19"/>
    <p:sldId id="268" r:id="rId20"/>
    <p:sldId id="269" r:id="rId21"/>
    <p:sldId id="277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4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41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8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52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3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4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7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8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7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5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5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5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0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9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DB78EFA-E5BA-4EBE-8008-6BDCE1B6077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D46C7EC-A007-46BB-8B4F-0659DFCD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71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2.wav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3.wav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8.wav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Legiony polskie we Włoszech - przewodnik</a:t>
            </a:r>
            <a:endParaRPr lang="en-US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38054" y="5451390"/>
            <a:ext cx="2436531" cy="908222"/>
          </a:xfrm>
        </p:spPr>
        <p:txBody>
          <a:bodyPr/>
          <a:lstStyle/>
          <a:p>
            <a:pPr algn="r"/>
            <a:r>
              <a:rPr lang="pl-PL" dirty="0" smtClean="0"/>
              <a:t>Tomasz Jędrzejko</a:t>
            </a:r>
          </a:p>
          <a:p>
            <a:pPr algn="r"/>
            <a:r>
              <a:rPr lang="pl-PL" dirty="0" smtClean="0"/>
              <a:t>Kl. 5a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8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legiony_start.wav"/>
          </p:stSnd>
        </p:sndAc>
      </p:transition>
    </mc:Choice>
    <mc:Fallback xmlns="">
      <p:transition spd="slow">
        <p:fade/>
        <p:sndAc>
          <p:stSnd>
            <p:snd r:embed="rId3" name="legiony_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r>
              <a:rPr lang="pl-PL" b="1" dirty="0">
                <a:effectLst/>
              </a:rPr>
              <a:t> Działania wojenne Legionów polskich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054332" cy="332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dirty="0"/>
              <a:t>W trakcie zmagań 2 legii nad Adygą, 1 legia pod dowództwem gen. J. H. Dąbrowskiego w sile 5 batalionów piechoty i 2 szwadronów jazdy ruszyła na północ w kierunku Lombardii, opanowanej przez wojska rosyjskie i austriackie. W dniach 17-19 kwietnia tegoż roku legioniści wzięli udział w krwawej bitwie nad </a:t>
            </a:r>
            <a:r>
              <a:rPr lang="pl-PL" dirty="0" err="1"/>
              <a:t>Trebbią</a:t>
            </a:r>
            <a:r>
              <a:rPr lang="pl-PL" dirty="0"/>
              <a:t> w pobliżu Piacenzy, z której gen. Dąbrowski wyprowadził zaledwie 1,5 tysięcy żołnierzy. Następne bitwy pod </a:t>
            </a:r>
            <a:r>
              <a:rPr lang="pl-PL" dirty="0" err="1"/>
              <a:t>Novi</a:t>
            </a:r>
            <a:r>
              <a:rPr lang="pl-PL" dirty="0"/>
              <a:t> i Bosco, mimo iż chwalebne przyniosły Legionom dalsze straty. W wyniku tych walk, tylko 800 żołnierzy zostało pod bronią.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 smtClean="0">
                <a:effectLst/>
              </a:rPr>
              <a:t>Ważniejsze </a:t>
            </a:r>
            <a:r>
              <a:rPr lang="pl-PL" b="1" dirty="0">
                <a:effectLst/>
              </a:rPr>
              <a:t>bitwy Legionów polskich we Włoszech</a:t>
            </a:r>
            <a:r>
              <a:rPr lang="pl-PL" b="1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31531" y="1821430"/>
            <a:ext cx="114180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/>
              <a:t>Bitwa pod </a:t>
            </a:r>
            <a:r>
              <a:rPr lang="pl-PL" b="1" dirty="0" err="1" smtClean="0"/>
              <a:t>Magnano</a:t>
            </a:r>
            <a:r>
              <a:rPr lang="pl-PL" b="1" dirty="0" smtClean="0"/>
              <a:t> </a:t>
            </a:r>
            <a:r>
              <a:rPr lang="pl-PL" b="1" dirty="0"/>
              <a:t>- 1 grudzień </a:t>
            </a:r>
            <a:r>
              <a:rPr lang="pl-PL" b="1" dirty="0" smtClean="0"/>
              <a:t>1798</a:t>
            </a:r>
            <a:r>
              <a:rPr lang="pl-PL" dirty="0"/>
              <a:t> </a:t>
            </a:r>
            <a:endParaRPr lang="pl-PL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 smtClean="0"/>
              <a:t>Bitwa </a:t>
            </a:r>
            <a:r>
              <a:rPr lang="pl-PL" b="1" dirty="0"/>
              <a:t>pod Falami - 5 grudzień </a:t>
            </a:r>
            <a:r>
              <a:rPr lang="pl-PL" b="1" dirty="0" smtClean="0"/>
              <a:t>1798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 smtClean="0"/>
              <a:t>Bitwa nad</a:t>
            </a:r>
            <a:r>
              <a:rPr lang="pl-PL" b="1" dirty="0"/>
              <a:t> </a:t>
            </a:r>
            <a:r>
              <a:rPr lang="pl-PL" b="1" dirty="0" smtClean="0"/>
              <a:t>doliną</a:t>
            </a:r>
            <a:r>
              <a:rPr lang="pl-PL" b="1" dirty="0"/>
              <a:t> rzeki </a:t>
            </a:r>
            <a:r>
              <a:rPr lang="pl-PL" b="1" dirty="0" err="1"/>
              <a:t>Trebbia</a:t>
            </a:r>
            <a:r>
              <a:rPr lang="pl-PL" b="1" dirty="0"/>
              <a:t> </a:t>
            </a:r>
            <a:r>
              <a:rPr lang="pl-PL" b="1" dirty="0" smtClean="0"/>
              <a:t>17-19 czerwca 1799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 smtClean="0"/>
              <a:t>Bitwa </a:t>
            </a:r>
            <a:r>
              <a:rPr lang="pl-PL" b="1" dirty="0"/>
              <a:t>pod Hohenlinden - 3 grudzień </a:t>
            </a:r>
            <a:r>
              <a:rPr lang="pl-PL" b="1" dirty="0" smtClean="0"/>
              <a:t>1800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l-PL" b="1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 smtClean="0"/>
              <a:t>Bitwa </a:t>
            </a:r>
            <a:r>
              <a:rPr lang="pl-PL" b="1" dirty="0"/>
              <a:t>pod </a:t>
            </a:r>
            <a:r>
              <a:rPr lang="pl-PL" b="1" dirty="0" err="1"/>
              <a:t>Castel</a:t>
            </a:r>
            <a:r>
              <a:rPr lang="pl-PL" b="1" dirty="0"/>
              <a:t> Franco - 24 listopad </a:t>
            </a:r>
            <a:r>
              <a:rPr lang="pl-PL" b="1" dirty="0" smtClean="0"/>
              <a:t>1805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869" y="838471"/>
            <a:ext cx="1525213" cy="129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903" y="2787375"/>
            <a:ext cx="1833143" cy="111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675" y="1821430"/>
            <a:ext cx="1825336" cy="136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544" y="4116628"/>
            <a:ext cx="1631597" cy="1368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495" y="5167920"/>
            <a:ext cx="2167050" cy="144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1121" y="5167920"/>
            <a:ext cx="1598607" cy="135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0510" y="5167920"/>
            <a:ext cx="2037366" cy="1231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61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legiony8.wav"/>
          </p:stSnd>
        </p:sndAc>
      </p:transition>
    </mc:Choice>
    <mc:Fallback>
      <p:transition spd="slow">
        <p:split orient="vert"/>
        <p:sndAc>
          <p:stSnd>
            <p:snd r:embed="rId2" name="legiony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 smtClean="0">
                <a:effectLst/>
              </a:rPr>
              <a:t>Ważniejsze </a:t>
            </a:r>
            <a:r>
              <a:rPr lang="pl-PL" b="1" dirty="0">
                <a:effectLst/>
              </a:rPr>
              <a:t>bitwy Legionów polskich we Włoszech</a:t>
            </a:r>
            <a:r>
              <a:rPr lang="pl-PL" b="1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4180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/>
              <a:t>Bitwa pod </a:t>
            </a:r>
            <a:r>
              <a:rPr lang="pl-PL" b="1" dirty="0" err="1" smtClean="0"/>
              <a:t>Magnano</a:t>
            </a:r>
            <a:r>
              <a:rPr lang="pl-PL" b="1" dirty="0" smtClean="0"/>
              <a:t> </a:t>
            </a:r>
            <a:r>
              <a:rPr lang="pl-PL" b="1" dirty="0"/>
              <a:t>- 1 grudzień 1798:</a:t>
            </a:r>
            <a:r>
              <a:rPr lang="pl-PL" dirty="0"/>
              <a:t>  Legioniści wzięli udział w wielu bitwach w trakcie trwających wiele lat europejskich kampanii </a:t>
            </a:r>
            <a:r>
              <a:rPr lang="pl-PL" dirty="0" err="1"/>
              <a:t>antynapoleońskich</a:t>
            </a:r>
            <a:r>
              <a:rPr lang="pl-PL" dirty="0"/>
              <a:t>. </a:t>
            </a:r>
            <a:r>
              <a:rPr lang="pl-PL" dirty="0" smtClean="0"/>
              <a:t>Okło kilkuset legionistów zostało włączonych do </a:t>
            </a:r>
            <a:r>
              <a:rPr lang="pl-PL" dirty="0"/>
              <a:t>brygady dowodzonej przez gen. K. Kniaziewicza. Rozbili </a:t>
            </a:r>
            <a:r>
              <a:rPr lang="pl-PL" dirty="0" smtClean="0"/>
              <a:t>oni kilkutysięczny </a:t>
            </a:r>
            <a:r>
              <a:rPr lang="pl-PL" dirty="0"/>
              <a:t>korpus wojsk królestwa </a:t>
            </a:r>
            <a:r>
              <a:rPr lang="pl-PL" dirty="0" smtClean="0"/>
              <a:t>Neapolu. </a:t>
            </a:r>
            <a:r>
              <a:rPr lang="pl-PL" dirty="0" err="1" smtClean="0"/>
              <a:t>us</a:t>
            </a:r>
            <a:r>
              <a:rPr lang="pl-PL" dirty="0" smtClean="0"/>
              <a:t> </a:t>
            </a:r>
            <a:r>
              <a:rPr lang="pl-PL" dirty="0"/>
              <a:t>wojsk królestwa Neapolu</a:t>
            </a:r>
            <a:r>
              <a:rPr lang="pl-PL" dirty="0" smtClean="0"/>
              <a:t>.</a:t>
            </a:r>
            <a:endParaRPr lang="pl-PL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l-PL" b="1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205" y="2642560"/>
            <a:ext cx="4756786" cy="402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0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magnano1.wav"/>
          </p:stSnd>
        </p:sndAc>
      </p:transition>
    </mc:Choice>
    <mc:Fallback xmlns="">
      <p:transition spd="slow">
        <p:sndAc>
          <p:stSnd>
            <p:snd r:embed="rId4" name="magnano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 smtClean="0">
                <a:effectLst/>
              </a:rPr>
              <a:t>Ważniejsze </a:t>
            </a:r>
            <a:r>
              <a:rPr lang="pl-PL" b="1" dirty="0">
                <a:effectLst/>
              </a:rPr>
              <a:t>bitwy Legionów polskich we Włoszech</a:t>
            </a:r>
            <a:r>
              <a:rPr lang="pl-PL" b="1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418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/>
              <a:t>Bitwa pod Falami - </a:t>
            </a:r>
            <a:r>
              <a:rPr lang="pl-PL" b="1" dirty="0" smtClean="0"/>
              <a:t>5 grudzień 1798:</a:t>
            </a:r>
            <a:r>
              <a:rPr lang="pl-PL" dirty="0"/>
              <a:t> legioniści odparli silny atak wojsk królestwa Neapolu oraz wzięli do niewoli około 3 tysięcy jeńców</a:t>
            </a:r>
            <a:r>
              <a:rPr lang="pl-PL" dirty="0" smtClean="0"/>
              <a:t>.</a:t>
            </a:r>
            <a:endParaRPr lang="pl-PL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l-PL" b="1" dirty="0" smtClean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96" y="2314826"/>
            <a:ext cx="6866618" cy="419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5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fale.wav"/>
          </p:stSnd>
        </p:sndAc>
      </p:transition>
    </mc:Choice>
    <mc:Fallback xmlns="">
      <p:transition spd="slow">
        <p:sndAc>
          <p:stSnd>
            <p:snd r:embed="rId4" name="fa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 smtClean="0">
                <a:effectLst/>
              </a:rPr>
              <a:t>Ważniejsze </a:t>
            </a:r>
            <a:r>
              <a:rPr lang="pl-PL" b="1" dirty="0">
                <a:effectLst/>
              </a:rPr>
              <a:t>bitwy Legionów polskich we Włoszech</a:t>
            </a:r>
            <a:r>
              <a:rPr lang="pl-PL" b="1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418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/>
              <a:t>Bitwa nad doliną rzeki </a:t>
            </a:r>
            <a:r>
              <a:rPr lang="pl-PL" b="1" dirty="0" err="1"/>
              <a:t>Trebbia</a:t>
            </a:r>
            <a:r>
              <a:rPr lang="pl-PL" b="1" dirty="0"/>
              <a:t> (koło Piacenzy):</a:t>
            </a:r>
            <a:r>
              <a:rPr lang="pl-PL" dirty="0"/>
              <a:t> 17-19 czerwca 1799: legioniści powstrzymali na chwilę marsz wojsk rosyjsko-austriackich, dowodzonych przez feldmarszałka Suworowa. W trakcie tej bitwy zostały zniszczone trzy bataliony polskie, a dwa pozostałe z rannym J. H. Dąbrowskim walczyły dalej i słaniały odwrót wojsk francuskich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055" y="3083087"/>
            <a:ext cx="4312780" cy="323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073" y="3083087"/>
            <a:ext cx="3855027" cy="323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80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rebia.wav"/>
          </p:stSnd>
        </p:sndAc>
      </p:transition>
    </mc:Choice>
    <mc:Fallback xmlns="">
      <p:transition spd="slow">
        <p:sndAc>
          <p:stSnd>
            <p:snd r:embed="rId5" name="trebi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 smtClean="0">
                <a:effectLst/>
              </a:rPr>
              <a:t>Ważniejsze </a:t>
            </a:r>
            <a:r>
              <a:rPr lang="pl-PL" b="1" dirty="0">
                <a:effectLst/>
              </a:rPr>
              <a:t>bitwy Legionów polskich we Włoszech</a:t>
            </a:r>
            <a:r>
              <a:rPr lang="pl-PL" b="1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418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/>
              <a:t>Bitwa pod Hohenlinden - 3 grudzień </a:t>
            </a:r>
            <a:r>
              <a:rPr lang="pl-PL" b="1" dirty="0" smtClean="0"/>
              <a:t>1800</a:t>
            </a:r>
            <a:r>
              <a:rPr lang="pl-PL" b="1" dirty="0"/>
              <a:t>:</a:t>
            </a:r>
            <a:r>
              <a:rPr lang="pl-PL" dirty="0"/>
              <a:t> około 3 tysięcy żołnierzy polskich dowodzonych przez gen. K. Kniaziewicza zasilało francuskie dywizje. Polscy ułani wdarli się na tyły wojsk austriackich, a piechota Legii Naddunajskiej umożliwiła wojskom francuskim generalny atak na nieprzyjaciela. Bitwa ta zakończył się pogromem wojsk austriackich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55" y="2543777"/>
            <a:ext cx="6195579" cy="413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57" y="2702146"/>
            <a:ext cx="4570405" cy="386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99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hohenlinden.wav"/>
          </p:stSnd>
        </p:sndAc>
      </p:transition>
    </mc:Choice>
    <mc:Fallback xmlns="">
      <p:transition spd="slow">
        <p:sndAc>
          <p:stSnd>
            <p:snd r:embed="rId5" name="hohenlind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 smtClean="0">
                <a:effectLst/>
              </a:rPr>
              <a:t>Ważniejsze </a:t>
            </a:r>
            <a:r>
              <a:rPr lang="pl-PL" b="1" dirty="0">
                <a:effectLst/>
              </a:rPr>
              <a:t>bitwy Legionów polskich we Włoszech</a:t>
            </a:r>
            <a:r>
              <a:rPr lang="pl-PL" b="1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418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l-PL" b="1" dirty="0"/>
              <a:t>Bitwa pod </a:t>
            </a:r>
            <a:r>
              <a:rPr lang="pl-PL" b="1" dirty="0" err="1"/>
              <a:t>Castel</a:t>
            </a:r>
            <a:r>
              <a:rPr lang="pl-PL" b="1" dirty="0"/>
              <a:t> Franco - 24 listopad 1805:</a:t>
            </a:r>
            <a:r>
              <a:rPr lang="pl-PL" dirty="0"/>
              <a:t> piechota polska dowodzona przez J. Grabińskiego i jazda dowodzona przez generała A. Rożnieckiego miała duży wpływa na rozbicie i wzięcie do niewoli austriackiego korpusu księcia de </a:t>
            </a:r>
            <a:r>
              <a:rPr lang="pl-PL" dirty="0" err="1"/>
              <a:t>Rohan</a:t>
            </a:r>
            <a:r>
              <a:rPr lang="pl-PL" dirty="0"/>
              <a:t> - podążał na odsiecz Wenecji.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16" y="2314827"/>
            <a:ext cx="7149694" cy="432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65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franco.wav"/>
          </p:stSnd>
        </p:sndAc>
      </p:transition>
    </mc:Choice>
    <mc:Fallback xmlns="">
      <p:transition spd="slow">
        <p:sndAc>
          <p:stSnd>
            <p:snd r:embed="rId4" name="franc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>
                <a:effectLst/>
              </a:rPr>
              <a:t>Reorganizacja Legionów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418014" cy="443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pl-PL" dirty="0"/>
              <a:t>Gen. J. H. Dąbrowski udał się do Paryża, aby uzyskać środki na odbudowę Legionów polskich. Uzyskał zgodę na sformowanie nowej Pierwszej Legii Polskiej. Jej oddziały dowodzone przez J. H. Dąbrowskiego i składające się głównie z Polaków, którzy będąc w armii austriackiej dostali się do niewoli francuskiej, w końcu 1800 roku liczyły ponad 6 tysięcy żołnierzy. We wrześniu 1799 roku nad Renem powstała Legia Naddunajska, która została wzięta na żołd francuski. Legią tą dowodził gen. K. Kniaziewicz. Po podpisaniu pokoju w Luneville w 1801 roku doszło do nowej reorganizacji Legionów. Legia Dąbrowskiego została podzielona na dwie półbrygady, trzecią utworzono z Legii Naddunajskiej.</a:t>
            </a:r>
          </a:p>
        </p:txBody>
      </p:sp>
    </p:spTree>
    <p:extLst>
      <p:ext uri="{BB962C8B-B14F-4D97-AF65-F5344CB8AC3E}">
        <p14:creationId xmlns:p14="http://schemas.microsoft.com/office/powerpoint/2010/main" val="8032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legiony9.wav"/>
          </p:stSnd>
        </p:sndAc>
      </p:transition>
    </mc:Choice>
    <mc:Fallback xmlns="">
      <p:transition>
        <p:cut/>
        <p:sndAc>
          <p:stSnd>
            <p:snd r:embed="rId3" name="legiony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>
                <a:effectLst/>
              </a:rPr>
              <a:t>Legia Naddunajska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418014" cy="5025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l-PL" dirty="0"/>
              <a:t>Były to oddziały polskie utworzone we wrześniu 1799 roku w armii francuskiej pod dowództwem gen. K. Kniaziewicza. Początkowo miały być na żołdzie Republiki Batawskiej, ale ostatecznie znalazły się na żołdzie Francji. Legię formowano w Alzacji i Lotaryngii. Część Legii w sile około 2 tysięcy żołnierzy walczyła w kampanii frankfurckiej w lipcu 1800 roku. 3 grudnia 1800 wojska Legii wzięły udział w zwycięskiej bitwie pod Hohenlinden w Bawarii. Ścigając wojska austriacko-bawarskie doszli aż do Wiednia. Pokój w Luneville z 1801 roku, który pomijał sprawę Polski, spowodował przeniesienie Legii Naddunajskiej do Włoch, na żołd Królestwa Etrurii. Decyzja ta wywołał burzliwe protesty ze strony polskich oficerów, a sam gen. K. Kniaziewicz podał się do dymisji. Wtedy dowództwo nad Legią objął gen. W. </a:t>
            </a:r>
            <a:r>
              <a:rPr lang="pl-PL" dirty="0" err="1"/>
              <a:t>Jabłonowki</a:t>
            </a:r>
            <a:r>
              <a:rPr lang="pl-PL" dirty="0"/>
              <a:t>. Pod koniec 1801 roku Legia Naddunajska została przemianowana na półbrygadę i weszła w skład zreorganizowanych legionów polskich we Włoszech. W 1802 roku został wysłana do stłumienia powstania Murzynów na Santo Domingo. Zdziesiątkowana chorobami, wkrótce przestała istnieć.</a:t>
            </a:r>
          </a:p>
        </p:txBody>
      </p:sp>
    </p:spTree>
    <p:extLst>
      <p:ext uri="{BB962C8B-B14F-4D97-AF65-F5344CB8AC3E}">
        <p14:creationId xmlns:p14="http://schemas.microsoft.com/office/powerpoint/2010/main" val="13962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egiony10.wav"/>
          </p:stSnd>
        </p:sndAc>
      </p:transition>
    </mc:Choice>
    <mc:Fallback xmlns="">
      <p:transition spd="slow">
        <p:sndAc>
          <p:stSnd>
            <p:snd r:embed="rId3" name="legiony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>
                <a:effectLst/>
              </a:rPr>
              <a:t>Koniec Legionów polskich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418014" cy="5250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</a:pPr>
            <a:r>
              <a:rPr lang="pl-PL" dirty="0"/>
              <a:t>Brak perspektyw na bezpośrednią walkę o niepodległość Polski doprowadził z czasem do zwątpienia. Oficerowie poczęli krytykować politykę Francji i licznie zaczęli się podawać do dymisji. Sami Polacy stali się także wówczas bardzo niewygodni dla Napoleona. Dlatego też cesarz Francuzów już w latach 1802-1803 wysłał dwie półbrygady na wyspę Santo Domingo (obecnie Haiti) na Morzu Karaibskim, celu pomocy w tłumieniu tamtejszego powstania Murzynów. Spośród 6 tysięcy Polaków tam wysłanych, tylko kilkuset wróciło po latach do Europy. Santo Domingo stało się symbolem tragicznego losu legionistów, którzy zostali zmuszeni do przeciwstawieni się narodowi walczącemu o wolność. W tym samym czasie trzeci półbrygada, która liczyła około 4 tysięcy żołnierzy uczestniczyła w kolejnych kampaniach napoleońskich: brała udział w zwycięstwie wojsk francuskich nad austriackimi pod Pastel Franco w dniu 24 listopada 1805 roku. Po utworzeniu zależnego od Francji królestwa Neapolu, legioniści zostali przydzieleni do dyspozycji jego władcy, jakim został brat Napoleona - Józef Bonaparte. Brali wówczas udział w walkach z angielskim korpusem ekspedycyjnym. Podczas kampanii z 1806 roku pozostałe, nieliczne wówczas jednostki, zostały skierowane na ziemie polskie do walki z Prusami. Ich oficerowie i żołnierze weszli w skład armii Księstwa Warszawskiego lub oddziałów polskich walczących w armii Napoleona.</a:t>
            </a:r>
          </a:p>
        </p:txBody>
      </p:sp>
    </p:spTree>
    <p:extLst>
      <p:ext uri="{BB962C8B-B14F-4D97-AF65-F5344CB8AC3E}">
        <p14:creationId xmlns:p14="http://schemas.microsoft.com/office/powerpoint/2010/main" val="323153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egiony11.wav"/>
          </p:stSnd>
        </p:sndAc>
      </p:transition>
    </mc:Choice>
    <mc:Fallback xmlns="">
      <p:transition spd="slow">
        <p:sndAc>
          <p:stSnd>
            <p:snd r:embed="rId3" name="legiony1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r>
              <a:rPr lang="pl-PL" b="1" dirty="0">
                <a:effectLst/>
              </a:rPr>
              <a:t>Początek Legionów polskich we Włoszech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741405" y="1458773"/>
            <a:ext cx="109810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Legiony Dąbrowskiego, czyli Legiony polskie we Włoszech, były to polskie oddziały, które w latach 1797-1807 walczyły u boku wojsk francuskich i sprzymierzonych z nimi wojsk włoskich. Legiony powstały na podatnie umowy zawartej z rządem Republiki Lombardzkiej, która została utworzona przez Francuzów w północnych Włoszech. Umowę ze strony polskiej zawarła polska organizacja Agencja, która powstała w 1794 roku w Paryżu. Jej założycielami byli polscy emigranci po upadku powstania kościuszkowskiego. Inicjatywa podpisania takiej umowy należała do Jana Henryka Dąbrowskiego. Plan utworzenia takich jednostek wojskowych został poparty przez Napoleona.</a:t>
            </a:r>
            <a:endParaRPr lang="en-US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83" y="3509322"/>
            <a:ext cx="3896984" cy="3098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554" y="3878796"/>
            <a:ext cx="2581081" cy="26169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2750937"/>
      </p:ext>
    </p:extLst>
  </p:cSld>
  <p:clrMapOvr>
    <a:masterClrMapping/>
  </p:clrMapOvr>
  <p:transition spd="slow">
    <p:push dir="u"/>
    <p:sndAc>
      <p:stSnd>
        <p:snd r:embed="rId2" name="legiony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pPr fontAlgn="base"/>
            <a:r>
              <a:rPr lang="pl-PL" b="1" dirty="0">
                <a:effectLst/>
              </a:rPr>
              <a:t>Znaczenie Legionów polskich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418014" cy="499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pl-PL" dirty="0"/>
              <a:t>W Legionach polskich walczyło ogółem około 35 tysięcy ludzi. Z tej liczby zginęło około 20 tysięcy. Legiony polskie mimo dość krótkiego okresu egzystencji stały się szkołą demokracji i patriotyzmu. Wśród żołnierzy krzewiono idee republikańskie, które pobudzały do walki nie tylko o niepodległość ojczyzny, ale także o sprawiedliwy ustrój. Legiony polskie przygotowały też kadrę dowódców, która po zapoznaniu się z zasadami nowoczesnej sztuki wojennej, odegrała znaczną rolę w wojnach napoleońskich. Niektórzy z nich wzięli także udział w powstaniu listopadowym. Dla kolejnych pokoleń stały się Legiony polskie przykładem pierwszej po rozbiorach walki o niepodległość. Same losy legionistów stały się tematem licznych utworów literackich. Wystarczy wymienić chociażby "Popioły" Stefana Żeromskiego.</a:t>
            </a:r>
          </a:p>
        </p:txBody>
      </p:sp>
    </p:spTree>
    <p:extLst>
      <p:ext uri="{BB962C8B-B14F-4D97-AF65-F5344CB8AC3E}">
        <p14:creationId xmlns:p14="http://schemas.microsoft.com/office/powerpoint/2010/main" val="37138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egiony12.wav"/>
          </p:stSnd>
        </p:sndAc>
      </p:transition>
    </mc:Choice>
    <mc:Fallback xmlns="">
      <p:transition spd="slow">
        <p:sndAc>
          <p:stSnd>
            <p:snd r:embed="rId3" name="legiony1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8000" b="1" dirty="0" smtClean="0"/>
              <a:t>KONIEC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0495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  <p:sndAc>
          <p:stSnd>
            <p:snd r:embed="rId2" name="koniec.wav"/>
          </p:stSnd>
        </p:sndAc>
      </p:transition>
    </mc:Choice>
    <mc:Fallback xmlns="">
      <p:transition spd="slow" advClick="0">
        <p:fade/>
        <p:sndAc>
          <p:stSnd>
            <p:snd r:embed="rId3" name="koniec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/>
          <a:lstStyle/>
          <a:p>
            <a:r>
              <a:rPr lang="pl-PL" b="1" dirty="0">
                <a:effectLst/>
              </a:rPr>
              <a:t>Twórcy Legionów polskich.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00583"/>
            <a:ext cx="67442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Jan Henryk Dąbrowski</a:t>
            </a:r>
            <a:r>
              <a:rPr lang="pl-PL" dirty="0"/>
              <a:t> (1755-1818) - polski generał, od 1771 roku na służbie w wojsku saskim. W 1792 roku wstąpił do armii polskiej. Brał czynny udział w powstaniu kościuszkowskim w 1794 roku. W sierpniu tegoż roku odparł atak wojsk pruskich i rosyjskich na Warszawę. </a:t>
            </a:r>
          </a:p>
          <a:p>
            <a:r>
              <a:rPr lang="pl-PL" dirty="0"/>
              <a:t>Po trzecim rozbiorze polskim, kiedy upadły nadzieje na zjednoczenie ziem polskich przy pomocy Prus, udał się na emigrację do Francji. Cieszył się dużym zaufaniem Napoleona Bonaparte, jako dowódca Legionów polskich. W 1806 roku po zwycięstwie wojsk francuskich pod Jena i </a:t>
            </a:r>
            <a:r>
              <a:rPr lang="pl-PL" dirty="0" err="1"/>
              <a:t>Auerstedt</a:t>
            </a:r>
            <a:r>
              <a:rPr lang="pl-PL" dirty="0"/>
              <a:t>, zorganizował w Wielkopolsce powstanie przeciw Prusom. </a:t>
            </a:r>
          </a:p>
          <a:p>
            <a:r>
              <a:rPr lang="pl-PL" dirty="0"/>
              <a:t>Po powstaniu Księstwa Warszawskiego odsunął się od czynnej służby wojskowe. Powodem było przekazanie naczelnego dowództwa księciu Józefowie Poniatowskiemu. Po śmierci księcia Józefa Poniatowskiego objął naczelne dowództwo wojsk polskich.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48" y="1295400"/>
            <a:ext cx="4077794" cy="490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397497"/>
      </p:ext>
    </p:extLst>
  </p:cSld>
  <p:clrMapOvr>
    <a:masterClrMapping/>
  </p:clrMapOvr>
  <p:transition spd="med">
    <p:pull/>
    <p:sndAc>
      <p:stSnd>
        <p:snd r:embed="rId2" name="legiony3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/>
          <a:lstStyle/>
          <a:p>
            <a:r>
              <a:rPr lang="pl-PL" b="1" dirty="0">
                <a:effectLst/>
              </a:rPr>
              <a:t>Twórcy Legionów polskich.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721690" y="1394101"/>
            <a:ext cx="674425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Odznaczenia Gen. Jana Henryka Dąbrowskiego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Komandor francuskiego Orderu Legii Honorowej w </a:t>
            </a:r>
            <a:r>
              <a:rPr lang="pl-PL" dirty="0" smtClean="0"/>
              <a:t>1804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Komandor Orderu Wojskowego Księstwa Warszawskiego (Virtuti Militari) w </a:t>
            </a:r>
            <a:r>
              <a:rPr lang="pl-PL" dirty="0" smtClean="0"/>
              <a:t>1807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Komandor włoskiego Orderu Korony Żelaznej w </a:t>
            </a:r>
            <a:r>
              <a:rPr lang="pl-PL" dirty="0" smtClean="0"/>
              <a:t>1806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Kawaler Orderu Orła Białego w </a:t>
            </a:r>
            <a:r>
              <a:rPr lang="pl-PL" dirty="0" smtClean="0"/>
              <a:t>1815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rosyjski Order św. Włodzimierza,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rosyjski</a:t>
            </a:r>
            <a:r>
              <a:rPr lang="pl-PL" dirty="0"/>
              <a:t> Order św. </a:t>
            </a:r>
            <a:r>
              <a:rPr lang="pl-PL" dirty="0" smtClean="0"/>
              <a:t>Anny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02" y="1923126"/>
            <a:ext cx="1319992" cy="1922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133" y="3775626"/>
            <a:ext cx="1510904" cy="1950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623" y="451383"/>
            <a:ext cx="1175924" cy="2943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172" y="4570694"/>
            <a:ext cx="1553821" cy="1505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76" y="5503703"/>
            <a:ext cx="1176271" cy="1145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317" y="4107583"/>
            <a:ext cx="1430482" cy="2431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8251579"/>
      </p:ext>
    </p:extLst>
  </p:cSld>
  <p:clrMapOvr>
    <a:masterClrMapping/>
  </p:clrMapOvr>
  <p:transition spd="slow">
    <p:randomBar dir="vert"/>
    <p:sndAc>
      <p:stSnd>
        <p:snd r:embed="rId2" name="legiony4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/>
          <a:lstStyle/>
          <a:p>
            <a:r>
              <a:rPr lang="pl-PL" b="1" dirty="0">
                <a:effectLst/>
              </a:rPr>
              <a:t>Twórcy Legionów polskich.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69502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Karol Kniaziewicz </a:t>
            </a:r>
            <a:r>
              <a:rPr lang="pl-PL" dirty="0"/>
              <a:t>(1762-1842) - generał, dowódca Legii naddunajskiej. Uczestnik wojny polsko-rosyjskiej z 1792 roku. Walczył miedzy innymi pod Zieleńcami i Dubienką. Podczas tej kampanii otrzymał tytuł majora. Był jednym z bliskich współpracowników Tadeusza Kościuszki podczas </a:t>
            </a:r>
            <a:r>
              <a:rPr lang="pl-PL" dirty="0" smtClean="0"/>
              <a:t>powstania. </a:t>
            </a:r>
            <a:r>
              <a:rPr lang="pl-PL" dirty="0"/>
              <a:t>Dostał się do niewoli rosyjskiej. Po uwolnieniu przedostał się po Włoch, gdzie działał pod komendą J. H. Dąbrowskiego. Po podpisaniu pokoju w Luneville w 1801 roku podał się do dymisji i osiadł na Wołyniu. Dopiero w 1812 roku wstąpił do wojska Księstwa Warszawskiego. Uczestniczył między innymi w podjętej przez napoleona kampanii moskiewskiej. </a:t>
            </a:r>
            <a:r>
              <a:rPr lang="pl-PL" dirty="0" smtClean="0"/>
              <a:t>Po</a:t>
            </a:r>
            <a:r>
              <a:rPr lang="pl-PL" dirty="0"/>
              <a:t> utworzeniu Królestwa Polskiego, podobnie jak J. H. Dąbrowski, był członkiem Komitetu Wojskowego. Zdecydowała się jednak na emigrację, głównie z powodu konfliktu z wielkim księciem Konstantym. W czasie powstania listopadowego reprezentował w Paryżu Rząd Narodowy. Pozostał we Francji. Związał się z obozem księcia Adama Czartoryskiego.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08" y="1295400"/>
            <a:ext cx="4060532" cy="490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6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egiony_k1.wav"/>
          </p:stSnd>
        </p:sndAc>
      </p:transition>
    </mc:Choice>
    <mc:Fallback xmlns="">
      <p:transition spd="slow">
        <p:circle/>
        <p:sndAc>
          <p:stSnd>
            <p:snd r:embed="rId4" name="legiony_k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/>
          <a:lstStyle/>
          <a:p>
            <a:r>
              <a:rPr lang="pl-PL" b="1" dirty="0">
                <a:effectLst/>
              </a:rPr>
              <a:t>Twórcy Legionów polskich.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721690" y="1394101"/>
            <a:ext cx="674425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prstClr val="white"/>
                </a:solidFill>
              </a:rPr>
              <a:t>Odznaczenia Gen. </a:t>
            </a:r>
            <a:r>
              <a:rPr lang="pl-PL" sz="2400" b="1" dirty="0" smtClean="0">
                <a:solidFill>
                  <a:prstClr val="white"/>
                </a:solidFill>
              </a:rPr>
              <a:t>Karola Kniaziewicza</a:t>
            </a:r>
            <a:endParaRPr lang="pl-PL" sz="2400" b="1" dirty="0">
              <a:solidFill>
                <a:prstClr val="white"/>
              </a:solidFill>
            </a:endParaRPr>
          </a:p>
          <a:p>
            <a:endParaRPr lang="pl-PL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prstClr val="white"/>
                </a:solidFill>
              </a:rPr>
              <a:t>Komandor francuskiego Orderu Legii Honorowej w </a:t>
            </a:r>
            <a:r>
              <a:rPr lang="pl-PL" dirty="0" smtClean="0">
                <a:solidFill>
                  <a:prstClr val="white"/>
                </a:solidFill>
              </a:rPr>
              <a:t>1804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prstClr val="white"/>
                </a:solidFill>
              </a:rPr>
              <a:t>Komandor Orderu Wojskowego Księstwa Warszawskiego (Virtuti Militari) w </a:t>
            </a:r>
            <a:r>
              <a:rPr lang="pl-PL" dirty="0" smtClean="0">
                <a:solidFill>
                  <a:prstClr val="white"/>
                </a:solidFill>
              </a:rPr>
              <a:t>1807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prstClr val="white"/>
                </a:solidFill>
              </a:rPr>
              <a:t>Kawaler</a:t>
            </a:r>
            <a:r>
              <a:rPr lang="pl-PL" dirty="0">
                <a:solidFill>
                  <a:prstClr val="white"/>
                </a:solidFill>
              </a:rPr>
              <a:t> Orderu Wojskowego Księstwa Warszawskiego (Virtuti Militari) w </a:t>
            </a:r>
            <a:r>
              <a:rPr lang="pl-PL" dirty="0" smtClean="0">
                <a:solidFill>
                  <a:prstClr val="white"/>
                </a:solidFill>
              </a:rPr>
              <a:t>1807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245" y="533612"/>
            <a:ext cx="1980112" cy="2883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65" y="3256005"/>
            <a:ext cx="2274932" cy="2936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801" y="4336473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68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legiony5.wav"/>
          </p:stSnd>
        </p:sndAc>
      </p:transition>
    </mc:Choice>
    <mc:Fallback xmlns="">
      <p:transition spd="slow">
        <p:split orient="vert"/>
        <p:sndAc>
          <p:stSnd>
            <p:snd r:embed="rId6" name="legiony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r>
              <a:rPr lang="pl-PL" b="1" dirty="0">
                <a:effectLst/>
              </a:rPr>
              <a:t> Krótka charakterystyka </a:t>
            </a:r>
            <a:r>
              <a:rPr lang="pl-PL" b="1" dirty="0" smtClean="0">
                <a:effectLst/>
              </a:rPr>
              <a:t>Legionów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776575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Legioniści nosili mundury podobne </a:t>
            </a:r>
            <a:r>
              <a:rPr lang="pl-PL" dirty="0" smtClean="0"/>
              <a:t>do</a:t>
            </a:r>
            <a:r>
              <a:rPr lang="pl-PL" dirty="0"/>
              <a:t> polskich z włoskimi napisami: Ludzie wolni są braćmi oraz kokardy w narodowych barwach francuskich. Rekrutowali się oni głównie z polskich jeńców i dezerterów z armii austriackiej. Kiedy zostali do niej wcieleni automatycznie zostali zmuszeni do walki z wojskami francuskimi stacjonującymi we Włoszech. W maju 1797 roku Legiony Polskie liczyły około 7 tysięcy żołnierzy. Były podzielone na dwie trzybatalionowe legie: 1 legi - dowództwo gen. J. </a:t>
            </a:r>
            <a:r>
              <a:rPr lang="pl-PL" dirty="0" err="1"/>
              <a:t>Wielhorski</a:t>
            </a:r>
            <a:r>
              <a:rPr lang="pl-PL" dirty="0"/>
              <a:t>, 2 legia - dowództwo gen. F. Rymkiewicz. Dąbrowski wprowadził w Legionach francuską organizację dowodzenia, francusku system służby wewnętrznej i sądownictwo wojskowe. Czynił duże starania by utrzymać demokratyczny charakter Legionów. Zniósł w nich kary cielesne, zapewnił możliwość awansu także dla tych żołnierzy, którzy nie należeli do stanu szlacheckiego. Ponadto wprowadzono naukę czytania i pisania oraz wykłady z historii ojczystej. Zasługę na tym polu położył szczególnie Józef Wybicki, współorganizator Legionów, autor pieśni Legionów - "Mazurek Dąbrowskiego", która z czasem stała się polskim hymnem narodowym</a:t>
            </a:r>
            <a:r>
              <a:rPr lang="pl-PL" sz="2400" dirty="0"/>
              <a:t>.</a:t>
            </a:r>
            <a:endParaRPr lang="en-US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835" y="1295400"/>
            <a:ext cx="3505275" cy="327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02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legiony6.wav"/>
          </p:stSnd>
        </p:sndAc>
      </p:transition>
    </mc:Choice>
    <mc:Fallback xmlns="">
      <p:transition spd="slow">
        <p:fade/>
        <p:sndAc>
          <p:stSnd>
            <p:snd r:embed="rId4" name="legiony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r>
              <a:rPr lang="pl-PL" b="1" dirty="0">
                <a:effectLst/>
              </a:rPr>
              <a:t> Działania wojenne Legionów polskich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3409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Legiony już wkrótce po swym utworzeniu wzięły udział w walkach pod Rimini, Weroną i nad jeziorem Garda. Plany na szybki powrót legionów z Włoch do Polski ("z ziemi włoskiej do Polski") oddaliły się z chwilą podpisania rozejmu francusko-austriackiego w Leoben w kwietniu 1797 roku oraz pokoju w Campoformio w październiku tegoż roku. W listopadzie 1797 roku Legiony przeszły na służbę nowo utworzonej przez Napoleona w północnych Włoszech Republiki Cisalpińskiej jako Korpus Posiłkowy. W 1798 roku wzięły one udział w okupacji Państwa Kościelnego, wkraczając między innymi do Rzymu. Wiosną 1799 roku liczyły już ponad 8 tysięcy żołnierzy i oficerów. Część z nich wzięła udział w wojnie Francji z królestwem Neapolu. W toku dalszych operacji legioniści zdobyli masyw górski Monti </a:t>
            </a:r>
            <a:r>
              <a:rPr lang="pl-PL" dirty="0" err="1"/>
              <a:t>Calvi</a:t>
            </a:r>
            <a:r>
              <a:rPr lang="pl-PL" dirty="0"/>
              <a:t>. Rozbiły niemal całkowicie jedna z dywizji austriackich.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63" y="3885460"/>
            <a:ext cx="4267115" cy="280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5" y="3885459"/>
            <a:ext cx="4172733" cy="275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9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legiony7.wav"/>
          </p:stSnd>
        </p:sndAc>
      </p:transition>
    </mc:Choice>
    <mc:Fallback xmlns="">
      <p:transition spd="med">
        <p:fade/>
        <p:sndAc>
          <p:stSnd>
            <p:snd r:embed="rId5" name="legiony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24" y="181232"/>
            <a:ext cx="9905998" cy="1114168"/>
          </a:xfrm>
        </p:spPr>
        <p:txBody>
          <a:bodyPr>
            <a:normAutofit/>
          </a:bodyPr>
          <a:lstStyle/>
          <a:p>
            <a:r>
              <a:rPr lang="pl-PL" b="1" dirty="0">
                <a:effectLst/>
              </a:rPr>
              <a:t> Działania wojenne Legionów polskich</a:t>
            </a:r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562704" y="1343448"/>
            <a:ext cx="11023160" cy="443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dirty="0"/>
              <a:t>Generał K. Kniaziewicz w pościgu za wojskami austriackimi sforsował wąwóz w pobliżu </a:t>
            </a:r>
            <a:r>
              <a:rPr lang="pl-PL" dirty="0" err="1"/>
              <a:t>Terraciny</a:t>
            </a:r>
            <a:r>
              <a:rPr lang="pl-PL" dirty="0"/>
              <a:t>, zdobył twierdzę </a:t>
            </a:r>
            <a:r>
              <a:rPr lang="pl-PL" dirty="0" err="1"/>
              <a:t>Gaetę</a:t>
            </a:r>
            <a:r>
              <a:rPr lang="pl-PL" dirty="0"/>
              <a:t>, a potem uczestniczył w pochodzie na Kapuę i Neapol. Legioniści brali następnie udział w wiosennej kampanii 1799 roku w ramach walki Francji z tzw. drugą koalicją </a:t>
            </a:r>
            <a:r>
              <a:rPr lang="pl-PL" dirty="0" err="1"/>
              <a:t>antynapoleońską</a:t>
            </a:r>
            <a:r>
              <a:rPr lang="pl-PL" dirty="0"/>
              <a:t>. 2 legia walczyła nad Adygą, gdzie poniosła ogromne straty - około 2 tysięcy rannych i zabitych w trakcie bitew pod </a:t>
            </a:r>
            <a:r>
              <a:rPr lang="pl-PL" dirty="0" err="1"/>
              <a:t>Legnano</a:t>
            </a:r>
            <a:r>
              <a:rPr lang="pl-PL" dirty="0"/>
              <a:t> i </a:t>
            </a:r>
            <a:r>
              <a:rPr lang="pl-PL" dirty="0" err="1"/>
              <a:t>Magnano</a:t>
            </a:r>
            <a:r>
              <a:rPr lang="pl-PL" dirty="0"/>
              <a:t>. Wtedy też śmiertelna ranę otrzymała gen. Rymkiewicz. Część rozbitych wówczas wojsk francuskich i polskich schroniła się do twierdzy w Mantui. Po jej kapitulacji dnia 29 lipca 1799 roku wszyscy Polacy, którzy pochodzili z zaboru austriackiego zostali wydani Austriakom.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Siat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iatk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iat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Siatka</Template>
  <TotalTime>0</TotalTime>
  <Words>136</Words>
  <Application>Microsoft Office PowerPoint</Application>
  <PresentationFormat>Panoramiczny</PresentationFormat>
  <Paragraphs>70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Siatka</vt:lpstr>
      <vt:lpstr>Legiony polskie we Włoszech - przewodnik</vt:lpstr>
      <vt:lpstr>Początek Legionów polskich we Włoszech</vt:lpstr>
      <vt:lpstr>Twórcy Legionów polskich.</vt:lpstr>
      <vt:lpstr>Twórcy Legionów polskich.</vt:lpstr>
      <vt:lpstr>Twórcy Legionów polskich.</vt:lpstr>
      <vt:lpstr>Twórcy Legionów polskich.</vt:lpstr>
      <vt:lpstr> Krótka charakterystyka Legionów</vt:lpstr>
      <vt:lpstr> Działania wojenne Legionów polskich</vt:lpstr>
      <vt:lpstr> Działania wojenne Legionów polskich</vt:lpstr>
      <vt:lpstr> Działania wojenne Legionów polskich</vt:lpstr>
      <vt:lpstr>Ważniejsze bitwy Legionów polskich we Włoszech.</vt:lpstr>
      <vt:lpstr>Ważniejsze bitwy Legionów polskich we Włoszech.</vt:lpstr>
      <vt:lpstr>Ważniejsze bitwy Legionów polskich we Włoszech.</vt:lpstr>
      <vt:lpstr>Ważniejsze bitwy Legionów polskich we Włoszech.</vt:lpstr>
      <vt:lpstr>Ważniejsze bitwy Legionów polskich we Włoszech.</vt:lpstr>
      <vt:lpstr>Ważniejsze bitwy Legionów polskich we Włoszech.</vt:lpstr>
      <vt:lpstr>Reorganizacja Legionów</vt:lpstr>
      <vt:lpstr>Legia Naddunajska</vt:lpstr>
      <vt:lpstr>Koniec Legionów polskich</vt:lpstr>
      <vt:lpstr>Znaczenie Legionów polskich</vt:lpstr>
      <vt:lpstr>KONIEC</vt:lpstr>
    </vt:vector>
  </TitlesOfParts>
  <Company>IT NEMAK Europe 2014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Legiony polskie we Włoszech - przewodnik</dc:title>
  <dc:creator>Jędrzejko, Mariusz</dc:creator>
  <cp:lastModifiedBy>Jędrzejko, Mariusz</cp:lastModifiedBy>
  <cp:revision>37</cp:revision>
  <dcterms:created xsi:type="dcterms:W3CDTF">2017-03-03T09:59:24Z</dcterms:created>
  <dcterms:modified xsi:type="dcterms:W3CDTF">2017-03-20T19:25:47Z</dcterms:modified>
</cp:coreProperties>
</file>